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76" r:id="rId2"/>
    <p:sldId id="269" r:id="rId3"/>
    <p:sldId id="273" r:id="rId4"/>
    <p:sldId id="264" r:id="rId5"/>
    <p:sldId id="292" r:id="rId6"/>
    <p:sldId id="293" r:id="rId7"/>
    <p:sldId id="294" r:id="rId8"/>
    <p:sldId id="290" r:id="rId9"/>
    <p:sldId id="286" r:id="rId10"/>
    <p:sldId id="289" r:id="rId11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8E800E0C-C450-459B-BB35-EDD6C7EC8D10}">
          <p14:sldIdLst>
            <p14:sldId id="276"/>
            <p14:sldId id="269"/>
            <p14:sldId id="273"/>
            <p14:sldId id="264"/>
            <p14:sldId id="292"/>
            <p14:sldId id="293"/>
            <p14:sldId id="294"/>
            <p14:sldId id="290"/>
            <p14:sldId id="286"/>
            <p14:sldId id="289"/>
          </p14:sldIdLst>
        </p14:section>
        <p14:section name="Untitled Section" id="{C6B89797-FFE0-4888-A34A-055F2BB6550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F01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2" autoAdjust="0"/>
    <p:restoredTop sz="94660"/>
  </p:normalViewPr>
  <p:slideViewPr>
    <p:cSldViewPr snapToGrid="0">
      <p:cViewPr varScale="1">
        <p:scale>
          <a:sx n="81" d="100"/>
          <a:sy n="81" d="100"/>
        </p:scale>
        <p:origin x="876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A7043-8313-4C44-BE65-ECA7114DFDE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68EA5-CAC0-4952-89BA-70692025B67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2ECCE-92C9-498A-B372-3B676F1526D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0D5C72-2695-46D3-890E-3B71A09473F7}" type="datetime1">
              <a:rPr lang="en-GB"/>
              <a:pPr lvl="0"/>
              <a:t>25/11/2022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3D8B0-6CD8-403E-81F0-10C76D0EB7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29674-6E21-4C63-97CB-DDA3ACAB54E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9CABD7-C754-4072-86A0-9D192BD4B75F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97535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F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5" r:id="rId5"/>
    <p:sldLayoutId id="2147483656" r:id="rId6"/>
    <p:sldLayoutId id="2147483657" r:id="rId7"/>
    <p:sldLayoutId id="2147483658" r:id="rId8"/>
    <p:sldLayoutId id="2147483660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pngimg.com/png/72547-thinking-photography-question-mark-man-stoc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atisfyingretirement.blogspot.com/2018/07/what-dont-miss-from-youth.html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63F36-99CA-40AC-9D36-F3C6B0968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614" y="3367105"/>
            <a:ext cx="8647386" cy="119036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solidFill>
                  <a:srgbClr val="002060"/>
                </a:solidFill>
                <a:latin typeface="Topmarks" pitchFamily="2" charset="0"/>
              </a:rPr>
              <a:t>Sometimes people think it is wrong to get upset, proud, worried or sad. </a:t>
            </a:r>
            <a:br>
              <a:rPr lang="en-GB" dirty="0">
                <a:solidFill>
                  <a:srgbClr val="002060"/>
                </a:solidFill>
                <a:latin typeface="Topmarks" pitchFamily="2" charset="0"/>
              </a:rPr>
            </a:br>
            <a:br>
              <a:rPr lang="en-GB" dirty="0">
                <a:solidFill>
                  <a:srgbClr val="002060"/>
                </a:solidFill>
                <a:latin typeface="Topmarks" pitchFamily="2" charset="0"/>
              </a:rPr>
            </a:br>
            <a:r>
              <a:rPr lang="en-GB" dirty="0">
                <a:solidFill>
                  <a:srgbClr val="002060"/>
                </a:solidFill>
                <a:latin typeface="Topmarks" pitchFamily="2" charset="0"/>
              </a:rPr>
              <a:t>But remember, everyone has these feelings from time to time (even adults). </a:t>
            </a:r>
            <a:br>
              <a:rPr lang="en-GB" dirty="0">
                <a:solidFill>
                  <a:srgbClr val="002060"/>
                </a:solidFill>
                <a:latin typeface="Topmarks" pitchFamily="2" charset="0"/>
              </a:rPr>
            </a:br>
            <a:br>
              <a:rPr lang="en-GB" dirty="0">
                <a:solidFill>
                  <a:srgbClr val="002060"/>
                </a:solidFill>
                <a:latin typeface="Topmarks" pitchFamily="2" charset="0"/>
              </a:rPr>
            </a:br>
            <a:endParaRPr lang="en-GB" dirty="0">
              <a:solidFill>
                <a:srgbClr val="002060"/>
              </a:solidFill>
              <a:latin typeface="Topmarks" pitchFamily="2" charset="0"/>
            </a:endParaRPr>
          </a:p>
        </p:txBody>
      </p:sp>
      <p:pic>
        <p:nvPicPr>
          <p:cNvPr id="3074" name="Picture 2" descr="Image result for emojis">
            <a:extLst>
              <a:ext uri="{FF2B5EF4-FFF2-40B4-BE49-F238E27FC236}">
                <a16:creationId xmlns:a16="http://schemas.microsoft.com/office/drawing/2014/main" id="{C997AF19-50A8-4A54-919E-23BFA9C75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550" y="120361"/>
            <a:ext cx="2672388" cy="20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C74CA9-2054-4BFF-854C-886586AC1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51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E7705-D990-4705-A03A-5C72BF4271E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6917" y="277138"/>
            <a:ext cx="8520600" cy="34164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300" dirty="0">
                <a:solidFill>
                  <a:srgbClr val="002060"/>
                </a:solidFill>
                <a:latin typeface="Topmarks" pitchFamily="2" charset="0"/>
              </a:rPr>
              <a:t>How can we share our feelings if we cannot always explain our emotions?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70E178-D67B-4F4D-A354-9F9CC9846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035061" y="1504038"/>
            <a:ext cx="3224311" cy="32243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4E5865-2C6E-4EEA-BA23-6DD74E253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954C6-6F4A-474E-A655-37F7EFE35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163308"/>
            <a:ext cx="8524939" cy="9227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Topmarks" pitchFamily="2" charset="0"/>
              </a:rPr>
              <a:t>Zones of Regulation</a:t>
            </a:r>
            <a:endParaRPr lang="en-GB" dirty="0">
              <a:solidFill>
                <a:srgbClr val="002060"/>
              </a:solidFill>
              <a:latin typeface="Topmarks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4BAE6B-25A4-4C5B-87F2-C6CAFCBDF0AE}"/>
              </a:ext>
            </a:extLst>
          </p:cNvPr>
          <p:cNvSpPr txBox="1"/>
          <p:nvPr/>
        </p:nvSpPr>
        <p:spPr>
          <a:xfrm>
            <a:off x="239010" y="1010186"/>
            <a:ext cx="8770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2060"/>
                </a:solidFill>
                <a:latin typeface="Topmarks" pitchFamily="2" charset="0"/>
              </a:rPr>
              <a:t>These posters are in every classroom and will help you discuss and understand your feelings.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8729D2-5004-4876-B240-1A9AD9406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230" y="2081106"/>
            <a:ext cx="4897540" cy="26418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05E409-7520-4CA3-A365-5F2BEDD266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295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4A1D179-E17E-4466-9FB1-2E201FA7CF3A}"/>
              </a:ext>
            </a:extLst>
          </p:cNvPr>
          <p:cNvSpPr/>
          <p:nvPr/>
        </p:nvSpPr>
        <p:spPr>
          <a:xfrm>
            <a:off x="725214" y="319130"/>
            <a:ext cx="8147404" cy="186974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900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700" b="1" u="sng" kern="1200" dirty="0">
                <a:solidFill>
                  <a:schemeClr val="accent1">
                    <a:lumMod val="75000"/>
                  </a:schemeClr>
                </a:solidFill>
                <a:latin typeface="Topmarks" pitchFamily="2" charset="0"/>
              </a:rPr>
              <a:t>Blue Zone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700" b="1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700" kern="1200" dirty="0">
                <a:solidFill>
                  <a:srgbClr val="002060"/>
                </a:solidFill>
                <a:latin typeface="Topmarks" pitchFamily="2" charset="0"/>
              </a:rPr>
              <a:t>Your body is running </a:t>
            </a:r>
            <a:r>
              <a:rPr lang="en-GB" sz="2700" b="1" kern="1200" dirty="0">
                <a:solidFill>
                  <a:schemeClr val="accent1">
                    <a:lumMod val="75000"/>
                  </a:schemeClr>
                </a:solidFill>
                <a:latin typeface="Topmarks" pitchFamily="2" charset="0"/>
              </a:rPr>
              <a:t>SLOW</a:t>
            </a:r>
            <a:r>
              <a:rPr lang="en-GB" sz="2700" kern="1200" dirty="0">
                <a:solidFill>
                  <a:srgbClr val="002060"/>
                </a:solidFill>
                <a:latin typeface="Topmarks" pitchFamily="2" charset="0"/>
              </a:rPr>
              <a:t>.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700" kern="1200" dirty="0">
                <a:solidFill>
                  <a:srgbClr val="002060"/>
                </a:solidFill>
                <a:latin typeface="Topmarks" pitchFamily="2" charset="0"/>
              </a:rPr>
              <a:t>You may be feeling tired, sick, sad or bored.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7EE5B2-4251-49A5-84CD-969136C8F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0037" y="2743200"/>
            <a:ext cx="4423925" cy="20024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ABB4D0-DB66-430B-A819-D345364C8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67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4A1D179-E17E-4466-9FB1-2E201FA7CF3A}"/>
              </a:ext>
            </a:extLst>
          </p:cNvPr>
          <p:cNvSpPr/>
          <p:nvPr/>
        </p:nvSpPr>
        <p:spPr>
          <a:xfrm>
            <a:off x="283779" y="319130"/>
            <a:ext cx="8588839" cy="233140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900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700" b="1" u="sng" kern="1200" dirty="0">
                <a:solidFill>
                  <a:srgbClr val="00B050"/>
                </a:solidFill>
                <a:latin typeface="Topmarks" pitchFamily="2" charset="0"/>
              </a:rPr>
              <a:t>Green Zone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700" b="1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When you are here, you are ready to </a:t>
            </a:r>
            <a:r>
              <a:rPr lang="en-GB" sz="2800" b="1" kern="1200" dirty="0">
                <a:solidFill>
                  <a:srgbClr val="00B050"/>
                </a:solidFill>
                <a:latin typeface="Topmarks" pitchFamily="2" charset="0"/>
              </a:rPr>
              <a:t>GO</a:t>
            </a: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. 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Your body may feel happy, calm, focused and ready to learn.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73AA32-1822-4EE1-A244-83BB8BD38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552" y="2887133"/>
            <a:ext cx="4270895" cy="19372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0A3126-7B88-4551-99C7-145A7E0C1E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39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4A1D179-E17E-4466-9FB1-2E201FA7CF3A}"/>
              </a:ext>
            </a:extLst>
          </p:cNvPr>
          <p:cNvSpPr/>
          <p:nvPr/>
        </p:nvSpPr>
        <p:spPr>
          <a:xfrm>
            <a:off x="277580" y="137975"/>
            <a:ext cx="8588839" cy="276229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900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700" b="1" u="sng" kern="1200" dirty="0">
                <a:solidFill>
                  <a:srgbClr val="FFC000"/>
                </a:solidFill>
                <a:latin typeface="Topmarks" pitchFamily="2" charset="0"/>
              </a:rPr>
              <a:t>Yellow Zone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700" b="1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You need to use </a:t>
            </a:r>
            <a:r>
              <a:rPr lang="en-GB" sz="2800" b="1" kern="1200" dirty="0">
                <a:solidFill>
                  <a:srgbClr val="FFC000"/>
                </a:solidFill>
                <a:latin typeface="Topmarks" pitchFamily="2" charset="0"/>
              </a:rPr>
              <a:t>CAUTION</a:t>
            </a:r>
            <a:r>
              <a:rPr lang="en-GB" sz="2800" b="1" kern="1200" dirty="0">
                <a:solidFill>
                  <a:srgbClr val="002060"/>
                </a:solidFill>
                <a:latin typeface="Topmarks" pitchFamily="2" charset="0"/>
              </a:rPr>
              <a:t> </a:t>
            </a: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in this zone. It is when you </a:t>
            </a:r>
            <a:r>
              <a:rPr lang="en-GB" sz="2800" u="sng" kern="1200" dirty="0">
                <a:solidFill>
                  <a:srgbClr val="002060"/>
                </a:solidFill>
                <a:latin typeface="Topmarks" pitchFamily="2" charset="0"/>
              </a:rPr>
              <a:t>start to</a:t>
            </a: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 lose control.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You may feel frustrated, anxious, worried, silly or surprised.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321A21-2EF5-40B5-9181-93C5FB4F9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020" y="3007409"/>
            <a:ext cx="4337959" cy="1937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8E1834-B4ED-4F22-A51D-392772CD6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166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4A1D179-E17E-4466-9FB1-2E201FA7CF3A}"/>
              </a:ext>
            </a:extLst>
          </p:cNvPr>
          <p:cNvSpPr/>
          <p:nvPr/>
        </p:nvSpPr>
        <p:spPr>
          <a:xfrm>
            <a:off x="277580" y="137975"/>
            <a:ext cx="8588839" cy="319318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900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700" b="1" u="sng" kern="1200" dirty="0">
                <a:solidFill>
                  <a:srgbClr val="FF0000"/>
                </a:solidFill>
                <a:latin typeface="Topmarks" pitchFamily="2" charset="0"/>
              </a:rPr>
              <a:t>Red Zone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700" b="1" kern="1200" dirty="0">
              <a:solidFill>
                <a:srgbClr val="002060"/>
              </a:solidFill>
              <a:latin typeface="Topmarks" pitchFamily="2" charset="0"/>
            </a:endParaRP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You need to </a:t>
            </a:r>
            <a:r>
              <a:rPr lang="en-GB" sz="2800" b="1" kern="1200" dirty="0">
                <a:solidFill>
                  <a:srgbClr val="FF0000"/>
                </a:solidFill>
                <a:latin typeface="Topmarks" pitchFamily="2" charset="0"/>
              </a:rPr>
              <a:t>STOP</a:t>
            </a:r>
            <a:r>
              <a:rPr lang="en-GB" sz="2800" b="1" kern="1200" dirty="0">
                <a:solidFill>
                  <a:srgbClr val="002060"/>
                </a:solidFill>
                <a:latin typeface="Topmarks" pitchFamily="2" charset="0"/>
              </a:rPr>
              <a:t> </a:t>
            </a: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when you are in this zone. You may feel </a:t>
            </a:r>
            <a:r>
              <a:rPr lang="en-GB" sz="2800" u="sng" kern="1200" dirty="0">
                <a:solidFill>
                  <a:srgbClr val="002060"/>
                </a:solidFill>
                <a:latin typeface="Topmarks" pitchFamily="2" charset="0"/>
              </a:rPr>
              <a:t>extreme</a:t>
            </a: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 emotions such as anger, terror and aggression. You may feel out of control and have trouble making good decisions. </a:t>
            </a:r>
          </a:p>
          <a:p>
            <a:pPr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kern="1200" dirty="0">
              <a:solidFill>
                <a:srgbClr val="002060"/>
              </a:solidFill>
              <a:latin typeface="Topmarks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C08997-A216-4ABF-A101-82B22ACDC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216" y="2929467"/>
            <a:ext cx="4421565" cy="19744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3797B3-70CF-4A20-8FA5-E61ABB4E09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471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28AF18-FF5B-40C5-B689-9E2B05B86EC0}"/>
              </a:ext>
            </a:extLst>
          </p:cNvPr>
          <p:cNvSpPr/>
          <p:nvPr/>
        </p:nvSpPr>
        <p:spPr>
          <a:xfrm>
            <a:off x="169333" y="655841"/>
            <a:ext cx="8796867" cy="6617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algn="ctr"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050" kern="1200" dirty="0">
              <a:solidFill>
                <a:srgbClr val="002060"/>
              </a:solidFill>
              <a:latin typeface="Topmarks" pitchFamily="2" charset="0"/>
            </a:endParaRPr>
          </a:p>
          <a:p>
            <a:pPr algn="ctr"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If you have to </a:t>
            </a:r>
            <a:r>
              <a:rPr lang="en-GB" sz="2800" b="1" kern="1200" dirty="0">
                <a:solidFill>
                  <a:srgbClr val="FF0000"/>
                </a:solidFill>
                <a:latin typeface="Topmarks" pitchFamily="2" charset="0"/>
              </a:rPr>
              <a:t>STOP</a:t>
            </a:r>
            <a:r>
              <a:rPr lang="en-GB" sz="2800" b="1" kern="1200" dirty="0">
                <a:solidFill>
                  <a:srgbClr val="002060"/>
                </a:solidFill>
                <a:latin typeface="Topmarks" pitchFamily="2" charset="0"/>
              </a:rPr>
              <a:t> </a:t>
            </a:r>
            <a:r>
              <a:rPr lang="en-GB" sz="2800" kern="1200" dirty="0">
                <a:solidFill>
                  <a:srgbClr val="002060"/>
                </a:solidFill>
                <a:latin typeface="Topmarks" pitchFamily="2" charset="0"/>
              </a:rPr>
              <a:t>what can you do next?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5E8D30-210F-4FE1-878D-B1B2ED463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27832" y="1993286"/>
            <a:ext cx="6288336" cy="24943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E74B33-B52D-4FFB-A31B-EE4FC16C0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169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77E3486-2F54-48C7-8A08-5F0D7B185A2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" r="1583" b="1047"/>
          <a:stretch/>
        </p:blipFill>
        <p:spPr bwMode="auto">
          <a:xfrm>
            <a:off x="2466250" y="434700"/>
            <a:ext cx="4211499" cy="4274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491AC6-64F4-4257-875C-436E74241EE4}"/>
              </a:ext>
            </a:extLst>
          </p:cNvPr>
          <p:cNvSpPr txBox="1"/>
          <p:nvPr/>
        </p:nvSpPr>
        <p:spPr>
          <a:xfrm>
            <a:off x="3684950" y="4049986"/>
            <a:ext cx="80238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Apologise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C124E6-958B-4072-9AC7-5FCFE4EBEA56}"/>
              </a:ext>
            </a:extLst>
          </p:cNvPr>
          <p:cNvSpPr txBox="1"/>
          <p:nvPr/>
        </p:nvSpPr>
        <p:spPr>
          <a:xfrm>
            <a:off x="287866" y="795867"/>
            <a:ext cx="19981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2060"/>
                </a:solidFill>
                <a:latin typeface="Topmarks" pitchFamily="2" charset="0"/>
              </a:rPr>
              <a:t>These ideas are in your classrooms.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C1D8CA-3F8D-4CC2-B55E-4860AF6C42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126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75BE18-2980-4D69-9B9E-A9A532147B4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" t="57776" r="4385" b="1609"/>
          <a:stretch/>
        </p:blipFill>
        <p:spPr bwMode="auto">
          <a:xfrm>
            <a:off x="236482" y="286626"/>
            <a:ext cx="8671035" cy="34526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583D62-8018-4578-84DE-D37F4698FE79}"/>
              </a:ext>
            </a:extLst>
          </p:cNvPr>
          <p:cNvSpPr txBox="1"/>
          <p:nvPr/>
        </p:nvSpPr>
        <p:spPr>
          <a:xfrm>
            <a:off x="1769532" y="4025877"/>
            <a:ext cx="56049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2060"/>
                </a:solidFill>
                <a:latin typeface="Topmarks" pitchFamily="2" charset="0"/>
              </a:rPr>
              <a:t>Find a strategy that works for you. You can also use these at home.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3FF1B6-5D16-49F7-8268-9CD0B0C64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16218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2019</TotalTime>
  <Words>222</Words>
  <Application>Microsoft Office PowerPoint</Application>
  <PresentationFormat>On-screen Show (16:9)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Comic Sans MS</vt:lpstr>
      <vt:lpstr>Topmarks</vt:lpstr>
      <vt:lpstr>Simple Light</vt:lpstr>
      <vt:lpstr>Sometimes people think it is wrong to get upset, proud, worried or sad.   But remember, everyone has these feelings from time to time (even adults).   </vt:lpstr>
      <vt:lpstr>PowerPoint Presentation</vt:lpstr>
      <vt:lpstr>Zones of Regulation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 Meeting</dc:title>
  <dc:creator>Clare Benjamin</dc:creator>
  <cp:lastModifiedBy>Jackie Warner</cp:lastModifiedBy>
  <cp:revision>40</cp:revision>
  <cp:lastPrinted>2022-11-17T10:05:42Z</cp:lastPrinted>
  <dcterms:modified xsi:type="dcterms:W3CDTF">2022-11-25T11:33:34Z</dcterms:modified>
</cp:coreProperties>
</file>